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5" r:id="rId3"/>
    <p:sldId id="283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81" r:id="rId21"/>
    <p:sldId id="272" r:id="rId22"/>
    <p:sldId id="273" r:id="rId23"/>
    <p:sldId id="276" r:id="rId24"/>
    <p:sldId id="277" r:id="rId25"/>
    <p:sldId id="278" r:id="rId26"/>
    <p:sldId id="279" r:id="rId27"/>
    <p:sldId id="280" r:id="rId28"/>
    <p:sldId id="282" r:id="rId29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3F47"/>
    <a:srgbClr val="512C1A"/>
    <a:srgbClr val="3F2013"/>
    <a:srgbClr val="199DC9"/>
    <a:srgbClr val="1B8727"/>
    <a:srgbClr val="2F544B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79" autoAdjust="0"/>
    <p:restoredTop sz="94660"/>
  </p:normalViewPr>
  <p:slideViewPr>
    <p:cSldViewPr snapToGrid="0">
      <p:cViewPr>
        <p:scale>
          <a:sx n="100" d="100"/>
          <a:sy n="100" d="100"/>
        </p:scale>
        <p:origin x="-960" y="-10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7A26-8743-40D1-B8FC-29722DF08ED0}" type="datetimeFigureOut">
              <a:rPr lang="es-CR" smtClean="0"/>
              <a:t>6/6/17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807B-29AE-4942-A5E5-C2D5ACD31C00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40307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7A26-8743-40D1-B8FC-29722DF08ED0}" type="datetimeFigureOut">
              <a:rPr lang="es-CR" smtClean="0"/>
              <a:t>6/6/17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807B-29AE-4942-A5E5-C2D5ACD31C00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75911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7A26-8743-40D1-B8FC-29722DF08ED0}" type="datetimeFigureOut">
              <a:rPr lang="es-CR" smtClean="0"/>
              <a:t>6/6/17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807B-29AE-4942-A5E5-C2D5ACD31C00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00797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7A26-8743-40D1-B8FC-29722DF08ED0}" type="datetimeFigureOut">
              <a:rPr lang="es-CR" smtClean="0"/>
              <a:t>6/6/17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807B-29AE-4942-A5E5-C2D5ACD31C00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0519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7A26-8743-40D1-B8FC-29722DF08ED0}" type="datetimeFigureOut">
              <a:rPr lang="es-CR" smtClean="0"/>
              <a:t>6/6/17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807B-29AE-4942-A5E5-C2D5ACD31C00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2752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7A26-8743-40D1-B8FC-29722DF08ED0}" type="datetimeFigureOut">
              <a:rPr lang="es-CR" smtClean="0"/>
              <a:t>6/6/17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807B-29AE-4942-A5E5-C2D5ACD31C00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7592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7A26-8743-40D1-B8FC-29722DF08ED0}" type="datetimeFigureOut">
              <a:rPr lang="es-CR" smtClean="0"/>
              <a:t>6/6/17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807B-29AE-4942-A5E5-C2D5ACD31C00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42931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7A26-8743-40D1-B8FC-29722DF08ED0}" type="datetimeFigureOut">
              <a:rPr lang="es-CR" smtClean="0"/>
              <a:t>6/6/17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807B-29AE-4942-A5E5-C2D5ACD31C00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15715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7A26-8743-40D1-B8FC-29722DF08ED0}" type="datetimeFigureOut">
              <a:rPr lang="es-CR" smtClean="0"/>
              <a:t>6/6/17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807B-29AE-4942-A5E5-C2D5ACD31C00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5076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7A26-8743-40D1-B8FC-29722DF08ED0}" type="datetimeFigureOut">
              <a:rPr lang="es-CR" smtClean="0"/>
              <a:t>6/6/17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807B-29AE-4942-A5E5-C2D5ACD31C00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82709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7A26-8743-40D1-B8FC-29722DF08ED0}" type="datetimeFigureOut">
              <a:rPr lang="es-CR" smtClean="0"/>
              <a:t>6/6/17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807B-29AE-4942-A5E5-C2D5ACD31C00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02613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B7A26-8743-40D1-B8FC-29722DF08ED0}" type="datetimeFigureOut">
              <a:rPr lang="es-CR" smtClean="0"/>
              <a:t>6/6/17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C807B-29AE-4942-A5E5-C2D5ACD31C00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1914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.png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9.emf"/><Relationship Id="rId5" Type="http://schemas.openxmlformats.org/officeDocument/2006/relationships/image" Target="../media/image2.png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33.jpg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39.emf"/><Relationship Id="rId5" Type="http://schemas.openxmlformats.org/officeDocument/2006/relationships/image" Target="../media/image2.png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nvejecimiento-biológico1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1" r="1580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338210"/>
            <a:ext cx="7772400" cy="1068286"/>
          </a:xfrm>
        </p:spPr>
        <p:txBody>
          <a:bodyPr>
            <a:normAutofit/>
          </a:bodyPr>
          <a:lstStyle/>
          <a:p>
            <a:r>
              <a:rPr lang="es-CR" sz="6200" b="1" dirty="0" smtClean="0">
                <a:solidFill>
                  <a:srgbClr val="199DC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ENVEJECIMIENTO</a:t>
            </a:r>
            <a:endParaRPr lang="es-CR" sz="6200" b="1" dirty="0">
              <a:solidFill>
                <a:srgbClr val="199DC9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-3"/>
            <a:ext cx="9144000" cy="6527803"/>
            <a:chOff x="0" y="-3"/>
            <a:chExt cx="9144000" cy="6527803"/>
          </a:xfrm>
        </p:grpSpPr>
        <p:pic>
          <p:nvPicPr>
            <p:cNvPr id="5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9" r="12259"/>
            <a:stretch>
              <a:fillRect/>
            </a:stretch>
          </p:blipFill>
          <p:spPr bwMode="auto">
            <a:xfrm>
              <a:off x="6875466" y="-3"/>
              <a:ext cx="2243137" cy="640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451600"/>
              <a:ext cx="9144000" cy="76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6542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7" t="4687" r="17397" b="6425"/>
          <a:stretch/>
        </p:blipFill>
        <p:spPr>
          <a:xfrm>
            <a:off x="4737100" y="2209799"/>
            <a:ext cx="2880677" cy="3822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1" t="6453" r="13057" b="6883"/>
          <a:stretch/>
        </p:blipFill>
        <p:spPr bwMode="auto">
          <a:xfrm>
            <a:off x="1358900" y="2222500"/>
            <a:ext cx="2894330" cy="3822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47650" y="297392"/>
            <a:ext cx="5619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b="1" dirty="0" smtClean="0">
                <a:solidFill>
                  <a:srgbClr val="199DC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FALTA DE TONO</a:t>
            </a:r>
          </a:p>
          <a:p>
            <a:r>
              <a:rPr lang="es-CR" b="1" dirty="0" smtClean="0">
                <a:solidFill>
                  <a:srgbClr val="199DC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Y LUMINOSIDAD</a:t>
            </a:r>
            <a:endParaRPr lang="es-CR" sz="36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527803"/>
            <a:chOff x="0" y="-3"/>
            <a:chExt cx="9144000" cy="6527803"/>
          </a:xfrm>
        </p:grpSpPr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9" r="12259"/>
            <a:stretch>
              <a:fillRect/>
            </a:stretch>
          </p:blipFill>
          <p:spPr bwMode="auto">
            <a:xfrm>
              <a:off x="6875466" y="-3"/>
              <a:ext cx="2243137" cy="640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6451600"/>
              <a:ext cx="9144000" cy="76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0953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78"/>
          <a:stretch/>
        </p:blipFill>
        <p:spPr bwMode="auto">
          <a:xfrm>
            <a:off x="515718" y="2692400"/>
            <a:ext cx="3661974" cy="2575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de arrugas escote-cuell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6"/>
          <a:stretch/>
        </p:blipFill>
        <p:spPr bwMode="auto">
          <a:xfrm>
            <a:off x="4591978" y="2692399"/>
            <a:ext cx="3650765" cy="2590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47650" y="297392"/>
            <a:ext cx="69024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4000" b="1" dirty="0" smtClean="0">
                <a:solidFill>
                  <a:srgbClr val="199DC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ARRUGAS VERTICALES</a:t>
            </a:r>
          </a:p>
          <a:p>
            <a:r>
              <a:rPr lang="es-CR" sz="4000" b="1" dirty="0" smtClean="0">
                <a:solidFill>
                  <a:srgbClr val="199DC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Y HORIZONTALES</a:t>
            </a:r>
            <a:endParaRPr lang="es-CR" sz="40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527803"/>
            <a:chOff x="0" y="-3"/>
            <a:chExt cx="9144000" cy="6527803"/>
          </a:xfrm>
        </p:grpSpPr>
        <p:pic>
          <p:nvPicPr>
            <p:cNvPr id="7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9" r="12259"/>
            <a:stretch>
              <a:fillRect/>
            </a:stretch>
          </p:blipFill>
          <p:spPr bwMode="auto">
            <a:xfrm>
              <a:off x="6875466" y="-3"/>
              <a:ext cx="2243137" cy="640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6451600"/>
              <a:ext cx="9144000" cy="76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0288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47650" y="297392"/>
            <a:ext cx="5619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b="1" dirty="0" smtClean="0">
                <a:solidFill>
                  <a:srgbClr val="199DC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PAPADA</a:t>
            </a:r>
          </a:p>
          <a:p>
            <a:r>
              <a:rPr lang="es-CR" b="1" dirty="0" smtClean="0">
                <a:solidFill>
                  <a:srgbClr val="199DC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O DOBLE MENTÓN</a:t>
            </a:r>
            <a:endParaRPr lang="es-CR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1800" y="2781300"/>
            <a:ext cx="7899400" cy="2451099"/>
            <a:chOff x="431800" y="2781300"/>
            <a:chExt cx="7899400" cy="2451099"/>
          </a:xfrm>
        </p:grpSpPr>
        <p:pic>
          <p:nvPicPr>
            <p:cNvPr id="2" name="Picture 1" descr="papada.jpe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1231" b="8294"/>
            <a:stretch/>
          </p:blipFill>
          <p:spPr>
            <a:xfrm flipH="1">
              <a:off x="431800" y="2781300"/>
              <a:ext cx="3771900" cy="24510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 descr="papada.jpe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03" r="-1" b="8294"/>
            <a:stretch/>
          </p:blipFill>
          <p:spPr>
            <a:xfrm flipH="1">
              <a:off x="4533900" y="2781300"/>
              <a:ext cx="3797300" cy="24510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1" name="Group 10"/>
          <p:cNvGrpSpPr/>
          <p:nvPr/>
        </p:nvGrpSpPr>
        <p:grpSpPr>
          <a:xfrm>
            <a:off x="0" y="0"/>
            <a:ext cx="9144000" cy="6527803"/>
            <a:chOff x="0" y="-3"/>
            <a:chExt cx="9144000" cy="6527803"/>
          </a:xfrm>
        </p:grpSpPr>
        <p:pic>
          <p:nvPicPr>
            <p:cNvPr id="12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9" r="12259"/>
            <a:stretch>
              <a:fillRect/>
            </a:stretch>
          </p:blipFill>
          <p:spPr bwMode="auto">
            <a:xfrm>
              <a:off x="6875466" y="-3"/>
              <a:ext cx="2243137" cy="640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451600"/>
              <a:ext cx="9144000" cy="76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6674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47650" y="297392"/>
            <a:ext cx="5619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b="1" dirty="0" smtClean="0">
                <a:solidFill>
                  <a:srgbClr val="199DC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DESCOLGAMIENTO</a:t>
            </a:r>
          </a:p>
          <a:p>
            <a:r>
              <a:rPr lang="es-CR" b="1" dirty="0" smtClean="0">
                <a:solidFill>
                  <a:srgbClr val="199DC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FACIAL</a:t>
            </a:r>
            <a:endParaRPr lang="es-CR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527803"/>
            <a:chOff x="0" y="-3"/>
            <a:chExt cx="9144000" cy="6527803"/>
          </a:xfrm>
        </p:grpSpPr>
        <p:pic>
          <p:nvPicPr>
            <p:cNvPr id="7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9" r="12259"/>
            <a:stretch>
              <a:fillRect/>
            </a:stretch>
          </p:blipFill>
          <p:spPr bwMode="auto">
            <a:xfrm>
              <a:off x="6875466" y="-3"/>
              <a:ext cx="2243137" cy="640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51600"/>
              <a:ext cx="9144000" cy="7620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787401" y="1875602"/>
            <a:ext cx="6032498" cy="4296598"/>
            <a:chOff x="901701" y="1875602"/>
            <a:chExt cx="6032498" cy="4296598"/>
          </a:xfrm>
        </p:grpSpPr>
        <p:pic>
          <p:nvPicPr>
            <p:cNvPr id="12" name="Picture 11" descr="Descolgamiento 2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613" b="2591"/>
            <a:stretch/>
          </p:blipFill>
          <p:spPr>
            <a:xfrm>
              <a:off x="901701" y="1875602"/>
              <a:ext cx="2857500" cy="42965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 descr="Descolgamiento 2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27" r="-213" b="2592"/>
            <a:stretch/>
          </p:blipFill>
          <p:spPr>
            <a:xfrm>
              <a:off x="4076700" y="1875602"/>
              <a:ext cx="2857499" cy="42965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670961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625600"/>
            <a:ext cx="5943600" cy="33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1930400"/>
            <a:ext cx="5943600" cy="4152900"/>
          </a:xfrm>
          <a:prstGeom prst="rect">
            <a:avLst/>
          </a:prstGeom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57301" y="1626115"/>
            <a:ext cx="5960012" cy="4483004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73050" y="208493"/>
            <a:ext cx="4857750" cy="934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b="1" dirty="0" smtClean="0">
                <a:solidFill>
                  <a:srgbClr val="199DC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TRATAMIENTOS</a:t>
            </a:r>
            <a:endParaRPr lang="es-CR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527803"/>
            <a:chOff x="0" y="-3"/>
            <a:chExt cx="9144000" cy="6527803"/>
          </a:xfrm>
        </p:grpSpPr>
        <p:pic>
          <p:nvPicPr>
            <p:cNvPr id="7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9" r="12259"/>
            <a:stretch>
              <a:fillRect/>
            </a:stretch>
          </p:blipFill>
          <p:spPr bwMode="auto">
            <a:xfrm>
              <a:off x="6875466" y="-3"/>
              <a:ext cx="2243137" cy="640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6451600"/>
              <a:ext cx="9144000" cy="76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8238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iving-Back0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8450" y="1927225"/>
            <a:ext cx="4756150" cy="2759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R" sz="2400" dirty="0">
                <a:solidFill>
                  <a:srgbClr val="199DC9"/>
                </a:solidFill>
              </a:rPr>
              <a:t>• </a:t>
            </a:r>
            <a:r>
              <a:rPr lang="es-CR" sz="2400" dirty="0" smtClean="0"/>
              <a:t>Glándulas </a:t>
            </a:r>
            <a:r>
              <a:rPr lang="es-CR" sz="2400" dirty="0"/>
              <a:t>sebáceas </a:t>
            </a:r>
            <a:r>
              <a:rPr lang="es-CR" sz="2400" dirty="0" smtClean="0"/>
              <a:t>atróficas.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R" sz="2400" dirty="0">
                <a:solidFill>
                  <a:srgbClr val="199DC9"/>
                </a:solidFill>
              </a:rPr>
              <a:t>• </a:t>
            </a:r>
            <a:r>
              <a:rPr lang="es-CR" sz="2400" dirty="0" smtClean="0"/>
              <a:t>Capa </a:t>
            </a:r>
            <a:r>
              <a:rPr lang="es-CR" sz="2400" dirty="0"/>
              <a:t>córnea muy fina y </a:t>
            </a:r>
            <a:r>
              <a:rPr lang="es-CR" sz="2400" dirty="0" smtClean="0"/>
              <a:t>dermis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s-CR" sz="2400" dirty="0" smtClean="0"/>
              <a:t>   extremadamente fina.</a:t>
            </a:r>
            <a:endParaRPr lang="es-CR" sz="2400" dirty="0"/>
          </a:p>
          <a:p>
            <a:pPr marL="0" indent="0">
              <a:lnSpc>
                <a:spcPct val="130000"/>
              </a:lnSpc>
              <a:buNone/>
            </a:pPr>
            <a:r>
              <a:rPr lang="es-CR" sz="2400" dirty="0">
                <a:solidFill>
                  <a:srgbClr val="199DC9"/>
                </a:solidFill>
              </a:rPr>
              <a:t>• </a:t>
            </a:r>
            <a:r>
              <a:rPr lang="es-CR" sz="2400" dirty="0" smtClean="0"/>
              <a:t>Casi </a:t>
            </a:r>
            <a:r>
              <a:rPr lang="es-CR" sz="2400" dirty="0"/>
              <a:t>carente de tejido adiposo </a:t>
            </a:r>
            <a:r>
              <a:rPr lang="es-CR" sz="2400" dirty="0" smtClean="0"/>
              <a:t>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s-CR" sz="2400" dirty="0" smtClean="0"/>
              <a:t>   o hipodermis.</a:t>
            </a:r>
            <a:endParaRPr lang="es-CR" sz="24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60350" y="195792"/>
            <a:ext cx="5619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b="1" dirty="0" smtClean="0">
                <a:solidFill>
                  <a:srgbClr val="199DC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ANATOMÍA</a:t>
            </a:r>
          </a:p>
          <a:p>
            <a:r>
              <a:rPr lang="es-CR" b="1" dirty="0" smtClean="0">
                <a:solidFill>
                  <a:srgbClr val="199DC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 LAS MANOS</a:t>
            </a:r>
            <a:endParaRPr lang="es-CR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527803"/>
            <a:chOff x="0" y="-3"/>
            <a:chExt cx="9144000" cy="6527803"/>
          </a:xfrm>
        </p:grpSpPr>
        <p:pic>
          <p:nvPicPr>
            <p:cNvPr id="6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9" r="12259"/>
            <a:stretch>
              <a:fillRect/>
            </a:stretch>
          </p:blipFill>
          <p:spPr bwMode="auto">
            <a:xfrm>
              <a:off x="6875466" y="-3"/>
              <a:ext cx="2243137" cy="640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451600"/>
              <a:ext cx="9144000" cy="76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1601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oshandsalzheimerlibromusica_sigue_sonando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1950" y="1812925"/>
            <a:ext cx="5226050" cy="1793875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s-CR" sz="2600" dirty="0">
                <a:solidFill>
                  <a:srgbClr val="199DC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• </a:t>
            </a:r>
            <a:r>
              <a:rPr lang="es-CR" sz="2600" dirty="0" smtClean="0"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Manos craqueladas.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CR" sz="2600" dirty="0" smtClean="0">
                <a:solidFill>
                  <a:srgbClr val="199DC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• </a:t>
            </a:r>
            <a:r>
              <a:rPr lang="es-CR" sz="2600" dirty="0" smtClean="0"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Manos con manchas</a:t>
            </a:r>
          </a:p>
          <a:p>
            <a:pPr marL="0" indent="0">
              <a:lnSpc>
                <a:spcPct val="40000"/>
              </a:lnSpc>
              <a:buNone/>
            </a:pPr>
            <a:r>
              <a:rPr lang="es-CR" sz="2400" dirty="0"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CR" sz="2400" dirty="0" smtClean="0"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  (</a:t>
            </a:r>
            <a:r>
              <a:rPr lang="es-CR" sz="2400" i="1" dirty="0" smtClean="0"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léntigos solares</a:t>
            </a:r>
            <a:r>
              <a:rPr lang="es-CR" sz="2400" dirty="0" smtClean="0"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).</a:t>
            </a:r>
            <a:endParaRPr lang="es-CR" sz="2400" dirty="0"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s-CR" sz="2600" dirty="0" smtClean="0">
                <a:solidFill>
                  <a:srgbClr val="199DC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• </a:t>
            </a:r>
            <a:r>
              <a:rPr lang="es-CR" sz="2600" dirty="0" smtClean="0"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Manos huesudas.</a:t>
            </a:r>
            <a:endParaRPr lang="es-CR" sz="2600" dirty="0"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60350" y="195792"/>
            <a:ext cx="5619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b="1" dirty="0" smtClean="0">
                <a:solidFill>
                  <a:srgbClr val="199DC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INESTETICISMOS</a:t>
            </a:r>
          </a:p>
          <a:p>
            <a:r>
              <a:rPr lang="es-CR" b="1" dirty="0" smtClean="0">
                <a:solidFill>
                  <a:srgbClr val="199DC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 LAS MANOS</a:t>
            </a:r>
            <a:endParaRPr lang="es-CR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527803"/>
            <a:chOff x="0" y="-3"/>
            <a:chExt cx="9144000" cy="6527803"/>
          </a:xfrm>
        </p:grpSpPr>
        <p:pic>
          <p:nvPicPr>
            <p:cNvPr id="6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9" r="12259"/>
            <a:stretch>
              <a:fillRect/>
            </a:stretch>
          </p:blipFill>
          <p:spPr bwMode="auto">
            <a:xfrm>
              <a:off x="6875466" y="-3"/>
              <a:ext cx="2243137" cy="640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451600"/>
              <a:ext cx="9144000" cy="76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8330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60350" y="195792"/>
            <a:ext cx="5619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b="1" dirty="0" smtClean="0">
                <a:solidFill>
                  <a:srgbClr val="199DC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MANOS CRAQUELADAS</a:t>
            </a:r>
            <a:endParaRPr lang="es-CR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527803"/>
            <a:chOff x="0" y="-3"/>
            <a:chExt cx="9144000" cy="6527803"/>
          </a:xfrm>
        </p:grpSpPr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9" r="12259"/>
            <a:stretch>
              <a:fillRect/>
            </a:stretch>
          </p:blipFill>
          <p:spPr bwMode="auto">
            <a:xfrm>
              <a:off x="6875466" y="-3"/>
              <a:ext cx="2243137" cy="640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51600"/>
              <a:ext cx="9144000" cy="7620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1627787" y="1854200"/>
            <a:ext cx="5128613" cy="4432300"/>
            <a:chOff x="1739900" y="1790700"/>
            <a:chExt cx="4864100" cy="4203700"/>
          </a:xfrm>
        </p:grpSpPr>
        <p:pic>
          <p:nvPicPr>
            <p:cNvPr id="10" name="Picture 9" descr="Screen Shot 2017-06-03 at 12.44.51 a.m. copy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529" b="4914"/>
            <a:stretch/>
          </p:blipFill>
          <p:spPr>
            <a:xfrm>
              <a:off x="1739900" y="1816100"/>
              <a:ext cx="2247900" cy="41783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 descr="Screen Shot 2017-06-03 at 12.44.51 a.m. copy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83" b="4336"/>
            <a:stretch/>
          </p:blipFill>
          <p:spPr>
            <a:xfrm>
              <a:off x="4356100" y="1790700"/>
              <a:ext cx="2247900" cy="4203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03348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Resultado de imagen de manchas mano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00"/>
          <a:stretch/>
        </p:blipFill>
        <p:spPr bwMode="auto">
          <a:xfrm>
            <a:off x="673100" y="2221706"/>
            <a:ext cx="3340100" cy="3821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60350" y="195792"/>
            <a:ext cx="3587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b="1" dirty="0" smtClean="0">
                <a:solidFill>
                  <a:srgbClr val="199DC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MANCHAS </a:t>
            </a:r>
          </a:p>
          <a:p>
            <a:r>
              <a:rPr lang="es-CR" b="1" dirty="0" smtClean="0">
                <a:solidFill>
                  <a:srgbClr val="199DC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EN MANOS</a:t>
            </a:r>
            <a:endParaRPr lang="es-CR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527803"/>
            <a:chOff x="0" y="-3"/>
            <a:chExt cx="9144000" cy="6527803"/>
          </a:xfrm>
        </p:grpSpPr>
        <p:pic>
          <p:nvPicPr>
            <p:cNvPr id="6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9" r="12259"/>
            <a:stretch>
              <a:fillRect/>
            </a:stretch>
          </p:blipFill>
          <p:spPr bwMode="auto">
            <a:xfrm>
              <a:off x="6875466" y="-3"/>
              <a:ext cx="2243137" cy="640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451600"/>
              <a:ext cx="9144000" cy="76200"/>
            </a:xfrm>
            <a:prstGeom prst="rect">
              <a:avLst/>
            </a:prstGeom>
          </p:spPr>
        </p:pic>
      </p:grpSp>
      <p:pic>
        <p:nvPicPr>
          <p:cNvPr id="8" name="Picture 4" descr="Resultado de imagen de manchas man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0"/>
          <a:stretch/>
        </p:blipFill>
        <p:spPr bwMode="auto">
          <a:xfrm>
            <a:off x="4458745" y="2221706"/>
            <a:ext cx="3326355" cy="3821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596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60350" y="195792"/>
            <a:ext cx="5619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b="1" dirty="0" smtClean="0">
                <a:solidFill>
                  <a:srgbClr val="199DC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MANOS</a:t>
            </a:r>
          </a:p>
          <a:p>
            <a:r>
              <a:rPr lang="es-CR" b="1" dirty="0" smtClean="0">
                <a:solidFill>
                  <a:srgbClr val="199DC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HUESUDAS</a:t>
            </a:r>
            <a:endParaRPr lang="es-CR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527803"/>
            <a:chOff x="0" y="-3"/>
            <a:chExt cx="9144000" cy="6527803"/>
          </a:xfrm>
        </p:grpSpPr>
        <p:pic>
          <p:nvPicPr>
            <p:cNvPr id="6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9" r="12259"/>
            <a:stretch>
              <a:fillRect/>
            </a:stretch>
          </p:blipFill>
          <p:spPr bwMode="auto">
            <a:xfrm>
              <a:off x="6875466" y="-3"/>
              <a:ext cx="2243137" cy="640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51600"/>
              <a:ext cx="9144000" cy="76200"/>
            </a:xfrm>
            <a:prstGeom prst="rect">
              <a:avLst/>
            </a:prstGeom>
          </p:spPr>
        </p:pic>
      </p:grpSp>
      <p:pic>
        <p:nvPicPr>
          <p:cNvPr id="2" name="Picture 1" descr="Screen Shot 2017-06-03 at 1.01.39 a.m. copy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" r="48769"/>
          <a:stretch/>
        </p:blipFill>
        <p:spPr>
          <a:xfrm>
            <a:off x="4521200" y="2298700"/>
            <a:ext cx="3479800" cy="3780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creen Shot 2017-06-03 at 1.01.39 a.m. copy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1" r="1"/>
          <a:stretch/>
        </p:blipFill>
        <p:spPr>
          <a:xfrm>
            <a:off x="660400" y="2302761"/>
            <a:ext cx="3441700" cy="3780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4494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nvejecepiel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r="10357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850" y="297392"/>
            <a:ext cx="5619750" cy="1325563"/>
          </a:xfrm>
        </p:spPr>
        <p:txBody>
          <a:bodyPr/>
          <a:lstStyle/>
          <a:p>
            <a:r>
              <a:rPr lang="es-CR" b="1" dirty="0" smtClean="0">
                <a:solidFill>
                  <a:srgbClr val="199DC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ESCALA GLASGOU</a:t>
            </a:r>
            <a:r>
              <a:rPr lang="es-CR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s-CR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s-CR" sz="36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Envejecimiento</a:t>
            </a:r>
            <a:endParaRPr lang="es-CR" sz="36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527803"/>
            <a:chOff x="0" y="-3"/>
            <a:chExt cx="9144000" cy="6527803"/>
          </a:xfrm>
        </p:grpSpPr>
        <p:pic>
          <p:nvPicPr>
            <p:cNvPr id="5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9" r="12259"/>
            <a:stretch>
              <a:fillRect/>
            </a:stretch>
          </p:blipFill>
          <p:spPr bwMode="auto">
            <a:xfrm>
              <a:off x="6875466" y="-3"/>
              <a:ext cx="2243137" cy="640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451600"/>
              <a:ext cx="9144000" cy="76200"/>
            </a:xfrm>
            <a:prstGeom prst="rect">
              <a:avLst/>
            </a:prstGeom>
          </p:spPr>
        </p:pic>
      </p:grp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70915" y="2502958"/>
            <a:ext cx="4908551" cy="3643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R" dirty="0" smtClean="0">
                <a:solidFill>
                  <a:srgbClr val="199DC9"/>
                </a:solidFill>
              </a:rPr>
              <a:t>• </a:t>
            </a:r>
            <a:r>
              <a:rPr lang="es-CR" dirty="0" smtClean="0"/>
              <a:t>La </a:t>
            </a:r>
            <a:r>
              <a:rPr lang="es-CR" dirty="0"/>
              <a:t>escala de </a:t>
            </a:r>
            <a:r>
              <a:rPr lang="es-CR" dirty="0" smtClean="0"/>
              <a:t>Glasgou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s-CR" dirty="0" smtClean="0"/>
              <a:t>   distingue cuatro tipos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s-CR" dirty="0"/>
              <a:t> </a:t>
            </a:r>
            <a:r>
              <a:rPr lang="es-CR" dirty="0" smtClean="0"/>
              <a:t>  de  envejecimiento:</a:t>
            </a:r>
          </a:p>
          <a:p>
            <a:pPr marL="457200" lvl="1" indent="0">
              <a:lnSpc>
                <a:spcPct val="130000"/>
              </a:lnSpc>
              <a:buNone/>
            </a:pPr>
            <a:r>
              <a:rPr lang="es-CR" sz="2300" b="1" dirty="0" smtClean="0">
                <a:solidFill>
                  <a:srgbClr val="199DC9"/>
                </a:solidFill>
              </a:rPr>
              <a:t>Tipo </a:t>
            </a:r>
            <a:r>
              <a:rPr lang="es-CR" sz="2300" b="1" dirty="0">
                <a:solidFill>
                  <a:srgbClr val="199DC9"/>
                </a:solidFill>
              </a:rPr>
              <a:t>I</a:t>
            </a:r>
            <a:r>
              <a:rPr lang="es-CR" sz="2300" dirty="0">
                <a:solidFill>
                  <a:srgbClr val="199DC9"/>
                </a:solidFill>
              </a:rPr>
              <a:t>: </a:t>
            </a:r>
            <a:r>
              <a:rPr lang="es-CR" sz="2300" dirty="0" smtClean="0">
                <a:solidFill>
                  <a:srgbClr val="199DC9"/>
                </a:solidFill>
              </a:rPr>
              <a:t>  </a:t>
            </a:r>
            <a:r>
              <a:rPr lang="es-CR" sz="2300" dirty="0" smtClean="0"/>
              <a:t>Sin </a:t>
            </a:r>
            <a:r>
              <a:rPr lang="es-CR" sz="2300" dirty="0"/>
              <a:t>arrugas.</a:t>
            </a:r>
          </a:p>
          <a:p>
            <a:pPr marL="457200" lvl="1" indent="0">
              <a:lnSpc>
                <a:spcPct val="130000"/>
              </a:lnSpc>
              <a:buNone/>
            </a:pPr>
            <a:r>
              <a:rPr lang="es-CR" sz="2300" b="1" dirty="0">
                <a:solidFill>
                  <a:srgbClr val="199DC9"/>
                </a:solidFill>
              </a:rPr>
              <a:t>Tipo II: </a:t>
            </a:r>
            <a:r>
              <a:rPr lang="es-CR" sz="2300" b="1" dirty="0" smtClean="0">
                <a:solidFill>
                  <a:srgbClr val="199DC9"/>
                </a:solidFill>
              </a:rPr>
              <a:t> </a:t>
            </a:r>
            <a:r>
              <a:rPr lang="es-CR" sz="2300" dirty="0" smtClean="0"/>
              <a:t>Arrugas </a:t>
            </a:r>
            <a:r>
              <a:rPr lang="es-CR" sz="2300" dirty="0"/>
              <a:t>con movimiento.</a:t>
            </a:r>
          </a:p>
          <a:p>
            <a:pPr marL="457200" lvl="1" indent="0">
              <a:lnSpc>
                <a:spcPct val="130000"/>
              </a:lnSpc>
              <a:buNone/>
            </a:pPr>
            <a:r>
              <a:rPr lang="es-CR" sz="2300" b="1" dirty="0">
                <a:solidFill>
                  <a:srgbClr val="199DC9"/>
                </a:solidFill>
              </a:rPr>
              <a:t>Tipo III: </a:t>
            </a:r>
            <a:r>
              <a:rPr lang="es-CR" sz="2300" dirty="0" smtClean="0"/>
              <a:t>Arrugas </a:t>
            </a:r>
            <a:r>
              <a:rPr lang="es-CR" sz="2300" dirty="0"/>
              <a:t>en reposo.</a:t>
            </a:r>
          </a:p>
          <a:p>
            <a:pPr marL="457200" lvl="1" indent="0">
              <a:lnSpc>
                <a:spcPct val="130000"/>
              </a:lnSpc>
              <a:buNone/>
            </a:pPr>
            <a:r>
              <a:rPr lang="es-CR" sz="2300" b="1" dirty="0" smtClean="0">
                <a:solidFill>
                  <a:srgbClr val="199DC9"/>
                </a:solidFill>
              </a:rPr>
              <a:t>Tipo </a:t>
            </a:r>
            <a:r>
              <a:rPr lang="es-CR" sz="2300" b="1" dirty="0">
                <a:solidFill>
                  <a:srgbClr val="199DC9"/>
                </a:solidFill>
              </a:rPr>
              <a:t>IV</a:t>
            </a:r>
            <a:r>
              <a:rPr lang="es-CR" sz="2300" dirty="0">
                <a:solidFill>
                  <a:srgbClr val="199DC9"/>
                </a:solidFill>
              </a:rPr>
              <a:t>: </a:t>
            </a:r>
            <a:r>
              <a:rPr lang="es-CR" sz="2300" dirty="0" smtClean="0"/>
              <a:t>Sólo </a:t>
            </a:r>
            <a:r>
              <a:rPr lang="es-CR" sz="2300" dirty="0"/>
              <a:t>arrugas.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084141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600200" y="1473200"/>
            <a:ext cx="5346700" cy="4749800"/>
            <a:chOff x="1600200" y="1473200"/>
            <a:chExt cx="5346700" cy="4749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0200" y="1473200"/>
              <a:ext cx="5346700" cy="26966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2900" y="1701800"/>
              <a:ext cx="5334000" cy="4521200"/>
            </a:xfrm>
            <a:prstGeom prst="rect">
              <a:avLst/>
            </a:prstGeom>
          </p:spPr>
        </p:pic>
      </p:grp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00201" y="1459820"/>
            <a:ext cx="5359400" cy="4791846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73050" y="208493"/>
            <a:ext cx="5048250" cy="10107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s-CR" sz="4000" b="1" dirty="0" smtClean="0">
                <a:solidFill>
                  <a:srgbClr val="199DC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PROTOCOLO</a:t>
            </a:r>
          </a:p>
          <a:p>
            <a:pPr>
              <a:lnSpc>
                <a:spcPct val="80000"/>
              </a:lnSpc>
            </a:pPr>
            <a:r>
              <a:rPr lang="es-CR" sz="4000" b="1" dirty="0" smtClean="0">
                <a:solidFill>
                  <a:srgbClr val="199DC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 TRATAMIENTO</a:t>
            </a:r>
            <a:endParaRPr lang="es-CR" sz="40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6527803"/>
            <a:chOff x="0" y="-3"/>
            <a:chExt cx="9144000" cy="652780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9" r="12259"/>
            <a:stretch>
              <a:fillRect/>
            </a:stretch>
          </p:blipFill>
          <p:spPr bwMode="auto">
            <a:xfrm>
              <a:off x="6875466" y="-3"/>
              <a:ext cx="2243137" cy="640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6451600"/>
              <a:ext cx="9144000" cy="76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049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impieza-ojos-adultos-mayores-1200x895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r="555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6850" y="1812925"/>
            <a:ext cx="4476750" cy="359727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s-CR" sz="2400" dirty="0">
                <a:solidFill>
                  <a:srgbClr val="199DC9"/>
                </a:solidFill>
              </a:rPr>
              <a:t>• </a:t>
            </a:r>
            <a:r>
              <a:rPr lang="es-CR" sz="2400" dirty="0" smtClean="0"/>
              <a:t>Presenta </a:t>
            </a:r>
            <a:r>
              <a:rPr lang="es-CR" sz="2400" dirty="0"/>
              <a:t>menor cantidad </a:t>
            </a:r>
            <a:endParaRPr lang="es-CR" sz="2400" dirty="0" smtClean="0"/>
          </a:p>
          <a:p>
            <a:pPr marL="0" lvl="0" indent="0">
              <a:lnSpc>
                <a:spcPct val="50000"/>
              </a:lnSpc>
              <a:buNone/>
            </a:pPr>
            <a:r>
              <a:rPr lang="es-CR" sz="2400" dirty="0"/>
              <a:t> </a:t>
            </a:r>
            <a:r>
              <a:rPr lang="es-CR" sz="2400" dirty="0" smtClean="0"/>
              <a:t>  de glándulas </a:t>
            </a:r>
            <a:r>
              <a:rPr lang="es-CR" sz="2400" dirty="0"/>
              <a:t>sebáceas</a:t>
            </a:r>
            <a:r>
              <a:rPr lang="es-CR" sz="2400" dirty="0" smtClean="0"/>
              <a:t>.</a:t>
            </a:r>
          </a:p>
          <a:p>
            <a:pPr marL="0" lvl="0" indent="0">
              <a:lnSpc>
                <a:spcPct val="80000"/>
              </a:lnSpc>
              <a:buNone/>
            </a:pPr>
            <a:endParaRPr lang="es-CR" sz="2400" dirty="0"/>
          </a:p>
          <a:p>
            <a:pPr marL="0" lvl="0" indent="0">
              <a:lnSpc>
                <a:spcPct val="50000"/>
              </a:lnSpc>
              <a:buNone/>
            </a:pPr>
            <a:r>
              <a:rPr lang="es-CR" sz="2400" dirty="0">
                <a:solidFill>
                  <a:srgbClr val="199DC9"/>
                </a:solidFill>
              </a:rPr>
              <a:t>• </a:t>
            </a:r>
            <a:r>
              <a:rPr lang="es-CR" sz="2400" dirty="0" smtClean="0"/>
              <a:t>Tiene </a:t>
            </a:r>
            <a:r>
              <a:rPr lang="es-CR" sz="2400" dirty="0"/>
              <a:t>una concentración </a:t>
            </a:r>
            <a:endParaRPr lang="es-CR" sz="2400" dirty="0" smtClean="0"/>
          </a:p>
          <a:p>
            <a:pPr marL="0" lvl="0" indent="0">
              <a:lnSpc>
                <a:spcPct val="50000"/>
              </a:lnSpc>
              <a:buNone/>
            </a:pPr>
            <a:r>
              <a:rPr lang="es-CR" sz="2400" dirty="0"/>
              <a:t> </a:t>
            </a:r>
            <a:r>
              <a:rPr lang="es-CR" sz="2400" dirty="0" smtClean="0"/>
              <a:t>  de fibras </a:t>
            </a:r>
            <a:r>
              <a:rPr lang="es-CR" sz="2400" dirty="0"/>
              <a:t>estructurales </a:t>
            </a:r>
            <a:endParaRPr lang="es-CR" sz="2400" dirty="0" smtClean="0"/>
          </a:p>
          <a:p>
            <a:pPr marL="0" lvl="0" indent="0">
              <a:lnSpc>
                <a:spcPct val="50000"/>
              </a:lnSpc>
              <a:buNone/>
            </a:pPr>
            <a:r>
              <a:rPr lang="es-CR" sz="2400" dirty="0"/>
              <a:t> </a:t>
            </a:r>
            <a:r>
              <a:rPr lang="es-CR" sz="2400" dirty="0" smtClean="0"/>
              <a:t>  más </a:t>
            </a:r>
            <a:r>
              <a:rPr lang="es-CR" sz="2400" dirty="0"/>
              <a:t>baja</a:t>
            </a:r>
            <a:r>
              <a:rPr lang="es-CR" sz="2400" dirty="0" smtClean="0"/>
              <a:t>.</a:t>
            </a:r>
          </a:p>
          <a:p>
            <a:pPr marL="0" lvl="0" indent="0">
              <a:lnSpc>
                <a:spcPct val="80000"/>
              </a:lnSpc>
              <a:buNone/>
            </a:pPr>
            <a:endParaRPr lang="es-CR" sz="2400" dirty="0"/>
          </a:p>
          <a:p>
            <a:pPr marL="0" lvl="0" indent="0">
              <a:lnSpc>
                <a:spcPct val="50000"/>
              </a:lnSpc>
              <a:buNone/>
            </a:pPr>
            <a:r>
              <a:rPr lang="es-CR" sz="2400" dirty="0">
                <a:solidFill>
                  <a:srgbClr val="199DC9"/>
                </a:solidFill>
              </a:rPr>
              <a:t>• </a:t>
            </a:r>
            <a:r>
              <a:rPr lang="es-CR" sz="2400" dirty="0" smtClean="0"/>
              <a:t>Es </a:t>
            </a:r>
            <a:r>
              <a:rPr lang="es-CR" sz="2400" b="1" dirty="0"/>
              <a:t>cinco veces más fina</a:t>
            </a:r>
            <a:r>
              <a:rPr lang="es-CR" sz="2400" dirty="0"/>
              <a:t> que </a:t>
            </a:r>
            <a:endParaRPr lang="es-CR" sz="2400" dirty="0" smtClean="0"/>
          </a:p>
          <a:p>
            <a:pPr marL="0" lvl="0" indent="0">
              <a:lnSpc>
                <a:spcPct val="50000"/>
              </a:lnSpc>
              <a:buNone/>
            </a:pPr>
            <a:r>
              <a:rPr lang="es-CR" sz="2400" dirty="0"/>
              <a:t> </a:t>
            </a:r>
            <a:r>
              <a:rPr lang="es-CR" sz="2400" dirty="0" smtClean="0"/>
              <a:t>  el </a:t>
            </a:r>
            <a:r>
              <a:rPr lang="es-CR" sz="2400" dirty="0"/>
              <a:t>resto de la piel del rostro.</a:t>
            </a:r>
          </a:p>
          <a:p>
            <a:pPr marL="0" indent="0">
              <a:buNone/>
            </a:pPr>
            <a:endParaRPr lang="es-C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73050" y="208493"/>
            <a:ext cx="5518150" cy="1226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4000" b="1" dirty="0" smtClean="0">
                <a:solidFill>
                  <a:srgbClr val="199DC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ANATOMÍA</a:t>
            </a:r>
          </a:p>
          <a:p>
            <a:r>
              <a:rPr lang="es-CR" sz="4000" b="1" dirty="0" smtClean="0">
                <a:solidFill>
                  <a:srgbClr val="199DC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 LOS PÁRPADOS</a:t>
            </a:r>
            <a:endParaRPr lang="es-CR" sz="40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527803"/>
            <a:chOff x="0" y="-3"/>
            <a:chExt cx="9144000" cy="6527803"/>
          </a:xfrm>
        </p:grpSpPr>
        <p:pic>
          <p:nvPicPr>
            <p:cNvPr id="6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9" r="12259"/>
            <a:stretch>
              <a:fillRect/>
            </a:stretch>
          </p:blipFill>
          <p:spPr bwMode="auto">
            <a:xfrm>
              <a:off x="6875466" y="-3"/>
              <a:ext cx="2243137" cy="640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451600"/>
              <a:ext cx="9144000" cy="76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2842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bbfa137-590a-4dd8-a4ed-5d7fe85e1351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5150" y="4098925"/>
            <a:ext cx="4438650" cy="2314575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s-CR" sz="2400" dirty="0">
                <a:solidFill>
                  <a:srgbClr val="199DC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• </a:t>
            </a:r>
            <a:r>
              <a:rPr lang="es-CR" sz="2400" dirty="0" smtClean="0"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Bolsas o caídas de párpados.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s-CR" sz="2400" dirty="0" smtClean="0">
                <a:solidFill>
                  <a:srgbClr val="199DC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• </a:t>
            </a:r>
            <a:r>
              <a:rPr lang="es-CR" sz="2400" dirty="0" smtClean="0"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Ojeras (</a:t>
            </a:r>
            <a:r>
              <a:rPr lang="es-CR" sz="2200" i="1" dirty="0" smtClean="0"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marrones – moradas</a:t>
            </a:r>
            <a:r>
              <a:rPr lang="es-CR" sz="2400" dirty="0" smtClean="0"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).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s-CR" sz="2400" dirty="0" smtClean="0">
                <a:solidFill>
                  <a:srgbClr val="199DC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• </a:t>
            </a:r>
            <a:r>
              <a:rPr lang="es-CR" sz="2400" dirty="0" smtClean="0"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Arrugas (</a:t>
            </a:r>
            <a:r>
              <a:rPr lang="es-CR" sz="2200" i="1" dirty="0" smtClean="0"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radiales y glabelares</a:t>
            </a:r>
            <a:r>
              <a:rPr lang="es-CR" sz="2400" dirty="0" smtClean="0"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).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s-CR" sz="2400" dirty="0" smtClean="0">
                <a:solidFill>
                  <a:srgbClr val="199DC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• </a:t>
            </a:r>
            <a:r>
              <a:rPr lang="es-CR" sz="2400" dirty="0" smtClean="0"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Cejas caídas.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s-CR" sz="2400" dirty="0" smtClean="0">
                <a:solidFill>
                  <a:srgbClr val="199DC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• </a:t>
            </a:r>
            <a:r>
              <a:rPr lang="es-CR" sz="2400" dirty="0" smtClean="0"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Xantelasma. </a:t>
            </a:r>
            <a:endParaRPr lang="es-CR" sz="2400" dirty="0"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s-C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60350" y="195792"/>
            <a:ext cx="5619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4000" b="1" dirty="0" smtClean="0">
                <a:solidFill>
                  <a:srgbClr val="199DC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INESTETICISMOS</a:t>
            </a:r>
          </a:p>
          <a:p>
            <a:r>
              <a:rPr lang="es-CR" sz="4000" b="1" dirty="0" smtClean="0">
                <a:solidFill>
                  <a:srgbClr val="199DC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 LOS PÁRPADOS</a:t>
            </a:r>
            <a:endParaRPr lang="es-CR" sz="40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527803"/>
            <a:chOff x="0" y="-3"/>
            <a:chExt cx="9144000" cy="6527803"/>
          </a:xfrm>
        </p:grpSpPr>
        <p:pic>
          <p:nvPicPr>
            <p:cNvPr id="6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9" r="12259"/>
            <a:stretch>
              <a:fillRect/>
            </a:stretch>
          </p:blipFill>
          <p:spPr bwMode="auto">
            <a:xfrm>
              <a:off x="6875466" y="-3"/>
              <a:ext cx="2243137" cy="640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451600"/>
              <a:ext cx="9144000" cy="76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0106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2250" y="0"/>
            <a:ext cx="6013450" cy="158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4000" b="1" dirty="0" smtClean="0">
                <a:solidFill>
                  <a:srgbClr val="199DC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BOLSAS</a:t>
            </a:r>
          </a:p>
          <a:p>
            <a:r>
              <a:rPr lang="es-CR" sz="4000" b="1" dirty="0" smtClean="0">
                <a:solidFill>
                  <a:srgbClr val="199DC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O CAÍDA PALPEDRAL</a:t>
            </a:r>
            <a:endParaRPr lang="es-CR" sz="40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527803"/>
            <a:chOff x="0" y="-3"/>
            <a:chExt cx="9144000" cy="6527803"/>
          </a:xfrm>
        </p:grpSpPr>
        <p:pic>
          <p:nvPicPr>
            <p:cNvPr id="6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9" r="12259"/>
            <a:stretch>
              <a:fillRect/>
            </a:stretch>
          </p:blipFill>
          <p:spPr bwMode="auto">
            <a:xfrm>
              <a:off x="6875466" y="-3"/>
              <a:ext cx="2243137" cy="640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51600"/>
              <a:ext cx="9144000" cy="762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244601" y="1968500"/>
            <a:ext cx="6001508" cy="4203700"/>
            <a:chOff x="1016001" y="1968500"/>
            <a:chExt cx="5765799" cy="4038600"/>
          </a:xfrm>
        </p:grpSpPr>
        <p:pic>
          <p:nvPicPr>
            <p:cNvPr id="8" name="Picture 7" descr="quitar-bolsas-de-los-ojos.jpe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0235"/>
            <a:stretch/>
          </p:blipFill>
          <p:spPr>
            <a:xfrm>
              <a:off x="1016001" y="1968500"/>
              <a:ext cx="2679700" cy="4038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11" descr="quitar-bolsas-de-los-ojos.jpe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>
            <a:xfrm>
              <a:off x="4089400" y="1968500"/>
              <a:ext cx="2692400" cy="4038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018110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527803"/>
            <a:chOff x="0" y="-3"/>
            <a:chExt cx="9144000" cy="652780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9" r="12259"/>
            <a:stretch>
              <a:fillRect/>
            </a:stretch>
          </p:blipFill>
          <p:spPr bwMode="auto">
            <a:xfrm>
              <a:off x="6875466" y="-3"/>
              <a:ext cx="2243137" cy="640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51600"/>
              <a:ext cx="9144000" cy="76200"/>
            </a:xfrm>
            <a:prstGeom prst="rect">
              <a:avLst/>
            </a:prstGeom>
          </p:spPr>
        </p:pic>
      </p:grp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2217342" y="2902744"/>
            <a:ext cx="3868340" cy="823912"/>
          </a:xfrm>
        </p:spPr>
        <p:txBody>
          <a:bodyPr>
            <a:normAutofit/>
          </a:bodyPr>
          <a:lstStyle/>
          <a:p>
            <a:pPr algn="ctr"/>
            <a:r>
              <a:rPr lang="es-CR" sz="2000" dirty="0" smtClean="0">
                <a:solidFill>
                  <a:srgbClr val="000000"/>
                </a:solidFill>
              </a:rPr>
              <a:t>Marrones </a:t>
            </a:r>
            <a:endParaRPr lang="es-CR" sz="2000" dirty="0">
              <a:solidFill>
                <a:srgbClr val="000000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22250" y="63500"/>
            <a:ext cx="6013450" cy="1231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4000" b="1" dirty="0" smtClean="0">
                <a:solidFill>
                  <a:srgbClr val="199DC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OJERAS</a:t>
            </a:r>
            <a:endParaRPr lang="es-CR" sz="40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58887" y="1295399"/>
            <a:ext cx="4456391" cy="4711701"/>
            <a:chOff x="2073187" y="1295399"/>
            <a:chExt cx="4456391" cy="4711701"/>
          </a:xfrm>
        </p:grpSpPr>
        <p:pic>
          <p:nvPicPr>
            <p:cNvPr id="13" name="Picture 12" descr="OJERAS MORADAS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7" t="4522" r="4202" b="5630"/>
            <a:stretch/>
          </p:blipFill>
          <p:spPr>
            <a:xfrm>
              <a:off x="2073187" y="3987800"/>
              <a:ext cx="4403813" cy="20193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Picture 16" descr="OJERAS MARRONES.jpe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33" t="2095" r="7371" b="56259"/>
            <a:stretch/>
          </p:blipFill>
          <p:spPr>
            <a:xfrm>
              <a:off x="2112059" y="1295399"/>
              <a:ext cx="4417519" cy="20193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1" name="Marcador de texto 4"/>
          <p:cNvSpPr txBox="1">
            <a:spLocks/>
          </p:cNvSpPr>
          <p:nvPr/>
        </p:nvSpPr>
        <p:spPr>
          <a:xfrm>
            <a:off x="2217342" y="5595144"/>
            <a:ext cx="3868340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R" sz="2000" dirty="0" smtClean="0">
                <a:solidFill>
                  <a:srgbClr val="000000"/>
                </a:solidFill>
              </a:rPr>
              <a:t>Moradas </a:t>
            </a:r>
            <a:endParaRPr lang="es-C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399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Resultado de imagen de arrugas en los oj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1" y="2250831"/>
            <a:ext cx="7296149" cy="3254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22250" y="0"/>
            <a:ext cx="5607050" cy="158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4000" b="1" dirty="0" smtClean="0">
                <a:solidFill>
                  <a:srgbClr val="199DC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ARRUGAS RADIALES </a:t>
            </a:r>
          </a:p>
          <a:p>
            <a:r>
              <a:rPr lang="es-CR" sz="4000" b="1" dirty="0" smtClean="0">
                <a:solidFill>
                  <a:srgbClr val="199DC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Y GLABELARES</a:t>
            </a:r>
            <a:endParaRPr lang="es-CR" sz="40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527803"/>
            <a:chOff x="0" y="-3"/>
            <a:chExt cx="9144000" cy="6527803"/>
          </a:xfrm>
        </p:grpSpPr>
        <p:pic>
          <p:nvPicPr>
            <p:cNvPr id="6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9" r="12259"/>
            <a:stretch>
              <a:fillRect/>
            </a:stretch>
          </p:blipFill>
          <p:spPr bwMode="auto">
            <a:xfrm>
              <a:off x="6875466" y="-3"/>
              <a:ext cx="2243137" cy="640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451600"/>
              <a:ext cx="9144000" cy="76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3629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2250" y="0"/>
            <a:ext cx="6013450" cy="1282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4000" b="1" dirty="0" smtClean="0">
                <a:solidFill>
                  <a:srgbClr val="199DC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CEJAS CAÍDAS</a:t>
            </a:r>
            <a:endParaRPr lang="es-CR" sz="40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527803"/>
            <a:chOff x="0" y="-3"/>
            <a:chExt cx="9144000" cy="6527803"/>
          </a:xfrm>
        </p:grpSpPr>
        <p:pic>
          <p:nvPicPr>
            <p:cNvPr id="6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9" r="12259"/>
            <a:stretch>
              <a:fillRect/>
            </a:stretch>
          </p:blipFill>
          <p:spPr bwMode="auto">
            <a:xfrm>
              <a:off x="6875466" y="-3"/>
              <a:ext cx="2243137" cy="640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51600"/>
              <a:ext cx="9144000" cy="7620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342900" y="2671190"/>
            <a:ext cx="7917511" cy="2370711"/>
            <a:chOff x="260694" y="2467990"/>
            <a:chExt cx="7917511" cy="2370711"/>
          </a:xfrm>
        </p:grpSpPr>
        <p:pic>
          <p:nvPicPr>
            <p:cNvPr id="8" name="Picture 7" descr="antes-despues-thermage-parpados5.jpe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3" t="7381" r="51297" b="13364"/>
            <a:stretch/>
          </p:blipFill>
          <p:spPr>
            <a:xfrm>
              <a:off x="260694" y="2501900"/>
              <a:ext cx="3840898" cy="23368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9" descr="antes-despues-thermage-parpados5.jpe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17" t="7380" r="1668" b="13516"/>
            <a:stretch/>
          </p:blipFill>
          <p:spPr>
            <a:xfrm>
              <a:off x="4341795" y="2467990"/>
              <a:ext cx="3836410" cy="23323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72170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0" r="369"/>
          <a:stretch/>
        </p:blipFill>
        <p:spPr>
          <a:xfrm>
            <a:off x="324908" y="2730500"/>
            <a:ext cx="3826687" cy="2308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6" name="Picture 2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66"/>
          <a:stretch/>
        </p:blipFill>
        <p:spPr bwMode="auto">
          <a:xfrm>
            <a:off x="4468691" y="2717800"/>
            <a:ext cx="3801551" cy="232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22250" y="76200"/>
            <a:ext cx="6013450" cy="1282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4000" b="1" dirty="0" smtClean="0">
                <a:solidFill>
                  <a:srgbClr val="199DC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XANTELASMA</a:t>
            </a:r>
            <a:endParaRPr lang="es-CR" sz="40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527803"/>
            <a:chOff x="0" y="-3"/>
            <a:chExt cx="9144000" cy="6527803"/>
          </a:xfrm>
        </p:grpSpPr>
        <p:pic>
          <p:nvPicPr>
            <p:cNvPr id="7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9" r="12259"/>
            <a:stretch>
              <a:fillRect/>
            </a:stretch>
          </p:blipFill>
          <p:spPr bwMode="auto">
            <a:xfrm>
              <a:off x="6875466" y="-3"/>
              <a:ext cx="2243137" cy="640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6451600"/>
              <a:ext cx="9144000" cy="76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1918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371" y="1524002"/>
            <a:ext cx="4158061" cy="2696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067" y="1735668"/>
            <a:ext cx="4161365" cy="4521200"/>
          </a:xfrm>
          <a:prstGeom prst="rect">
            <a:avLst/>
          </a:prstGeom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87600" y="1526971"/>
            <a:ext cx="4178300" cy="4734019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273050" y="208493"/>
            <a:ext cx="5048250" cy="10107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s-CR" sz="4000" b="1" dirty="0" smtClean="0">
                <a:solidFill>
                  <a:srgbClr val="199DC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PROTOCOLO</a:t>
            </a:r>
          </a:p>
          <a:p>
            <a:pPr>
              <a:lnSpc>
                <a:spcPct val="80000"/>
              </a:lnSpc>
            </a:pPr>
            <a:r>
              <a:rPr lang="es-CR" sz="4000" b="1" dirty="0" smtClean="0">
                <a:solidFill>
                  <a:srgbClr val="199DC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 TRATAMIENTO</a:t>
            </a:r>
            <a:endParaRPr lang="es-CR" sz="40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6527803"/>
            <a:chOff x="0" y="-3"/>
            <a:chExt cx="9144000" cy="6527803"/>
          </a:xfrm>
        </p:grpSpPr>
        <p:pic>
          <p:nvPicPr>
            <p:cNvPr id="11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9" r="12259"/>
            <a:stretch>
              <a:fillRect/>
            </a:stretch>
          </p:blipFill>
          <p:spPr bwMode="auto">
            <a:xfrm>
              <a:off x="6875466" y="-3"/>
              <a:ext cx="2243137" cy="640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6451600"/>
              <a:ext cx="9144000" cy="76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068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850" y="297392"/>
            <a:ext cx="5619750" cy="1325563"/>
          </a:xfrm>
        </p:spPr>
        <p:txBody>
          <a:bodyPr/>
          <a:lstStyle/>
          <a:p>
            <a:r>
              <a:rPr lang="es-CR" b="1" dirty="0" smtClean="0">
                <a:solidFill>
                  <a:srgbClr val="199DC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ESCALA GLASGOU</a:t>
            </a:r>
            <a:r>
              <a:rPr lang="es-CR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s-CR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s-CR" sz="36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Envejecimiento</a:t>
            </a:r>
            <a:endParaRPr lang="es-CR" sz="36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527803"/>
            <a:chOff x="0" y="-3"/>
            <a:chExt cx="9144000" cy="6527803"/>
          </a:xfrm>
        </p:grpSpPr>
        <p:pic>
          <p:nvPicPr>
            <p:cNvPr id="5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9" r="12259"/>
            <a:stretch>
              <a:fillRect/>
            </a:stretch>
          </p:blipFill>
          <p:spPr bwMode="auto">
            <a:xfrm>
              <a:off x="6875466" y="-3"/>
              <a:ext cx="2243137" cy="640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51600"/>
              <a:ext cx="9144000" cy="76200"/>
            </a:xfrm>
            <a:prstGeom prst="rect">
              <a:avLst/>
            </a:prstGeom>
          </p:spPr>
        </p:pic>
      </p:grp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1000" y="2565400"/>
            <a:ext cx="1397000" cy="66040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30000"/>
              </a:lnSpc>
              <a:buNone/>
            </a:pPr>
            <a:r>
              <a:rPr lang="es-CR" sz="2200" b="1" dirty="0" smtClean="0">
                <a:solidFill>
                  <a:srgbClr val="199DC9"/>
                </a:solidFill>
              </a:rPr>
              <a:t>Tipo</a:t>
            </a:r>
            <a:r>
              <a:rPr lang="es-CR" b="1" dirty="0" smtClean="0">
                <a:solidFill>
                  <a:srgbClr val="199DC9"/>
                </a:solidFill>
              </a:rPr>
              <a:t> I</a:t>
            </a:r>
            <a:endParaRPr lang="es-CR" dirty="0"/>
          </a:p>
          <a:p>
            <a:endParaRPr lang="es-CR" dirty="0"/>
          </a:p>
        </p:txBody>
      </p:sp>
      <p:grpSp>
        <p:nvGrpSpPr>
          <p:cNvPr id="16" name="Group 15"/>
          <p:cNvGrpSpPr/>
          <p:nvPr/>
        </p:nvGrpSpPr>
        <p:grpSpPr>
          <a:xfrm>
            <a:off x="1788511" y="1778000"/>
            <a:ext cx="4980589" cy="4559300"/>
            <a:chOff x="1991711" y="1778000"/>
            <a:chExt cx="4980589" cy="4559300"/>
          </a:xfrm>
        </p:grpSpPr>
        <p:sp>
          <p:nvSpPr>
            <p:cNvPr id="8" name="Rectangle 7"/>
            <p:cNvSpPr/>
            <p:nvPr/>
          </p:nvSpPr>
          <p:spPr>
            <a:xfrm>
              <a:off x="1991711" y="1778000"/>
              <a:ext cx="2301902" cy="2144768"/>
            </a:xfrm>
            <a:prstGeom prst="rect">
              <a:avLst/>
            </a:prstGeom>
            <a:blipFill rotWithShape="1">
              <a:blip r:embed="rId4"/>
              <a:srcRect/>
              <a:stretch>
                <a:fillRect l="-11078" t="-382" r="-11507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4727824" y="1788815"/>
              <a:ext cx="2242374" cy="2113743"/>
            </a:xfrm>
            <a:prstGeom prst="rect">
              <a:avLst/>
            </a:prstGeom>
            <a:blipFill rotWithShape="1">
              <a:blip r:embed="rId5"/>
              <a:srcRect/>
              <a:stretch>
                <a:fillRect l="-17292" t="-4402" r="-12110" b="-3048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4730232" y="4176124"/>
              <a:ext cx="2242068" cy="2161176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1" t="-42783" r="-2710" b="-41462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1993900" y="4161539"/>
              <a:ext cx="2298700" cy="2119716"/>
            </a:xfrm>
            <a:prstGeom prst="rect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13" t="-23347" r="-63" b="-29469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3" name="Marcador de contenido 2"/>
          <p:cNvSpPr txBox="1">
            <a:spLocks/>
          </p:cNvSpPr>
          <p:nvPr/>
        </p:nvSpPr>
        <p:spPr>
          <a:xfrm>
            <a:off x="6375400" y="2565400"/>
            <a:ext cx="1638300" cy="66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s-CR" sz="2200" b="1" dirty="0" smtClean="0">
                <a:solidFill>
                  <a:srgbClr val="199DC9"/>
                </a:solidFill>
              </a:rPr>
              <a:t>Tipo II</a:t>
            </a:r>
            <a:endParaRPr lang="es-CR" sz="2200" dirty="0" smtClean="0"/>
          </a:p>
          <a:p>
            <a:endParaRPr lang="es-CR" dirty="0"/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241300" y="4914900"/>
            <a:ext cx="1536700" cy="66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s-CR" sz="2200" b="1" dirty="0" smtClean="0">
                <a:solidFill>
                  <a:srgbClr val="199DC9"/>
                </a:solidFill>
              </a:rPr>
              <a:t>Tipo III</a:t>
            </a:r>
            <a:endParaRPr lang="es-CR" sz="2200" dirty="0" smtClean="0"/>
          </a:p>
          <a:p>
            <a:endParaRPr lang="es-CR" dirty="0"/>
          </a:p>
        </p:txBody>
      </p:sp>
      <p:sp>
        <p:nvSpPr>
          <p:cNvPr id="15" name="Marcador de contenido 2"/>
          <p:cNvSpPr txBox="1">
            <a:spLocks/>
          </p:cNvSpPr>
          <p:nvPr/>
        </p:nvSpPr>
        <p:spPr>
          <a:xfrm>
            <a:off x="6375400" y="4914900"/>
            <a:ext cx="1638300" cy="66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s-CR" sz="2200" b="1" dirty="0" smtClean="0">
                <a:solidFill>
                  <a:srgbClr val="199DC9"/>
                </a:solidFill>
              </a:rPr>
              <a:t>Tipo IV</a:t>
            </a:r>
            <a:endParaRPr lang="es-CR" sz="2200" dirty="0" smtClean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555523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hutterstock-108851531-logo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7"/>
          <a:stretch/>
        </p:blipFill>
        <p:spPr>
          <a:xfrm flipH="1">
            <a:off x="-2" y="0"/>
            <a:ext cx="9144001" cy="6858000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289982" y="3708401"/>
            <a:ext cx="3587751" cy="16425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CR" sz="4400" b="1" dirty="0" smtClean="0">
              <a:solidFill>
                <a:srgbClr val="199DC9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l"/>
            <a:endParaRPr lang="es-CR" sz="4400" b="1" dirty="0">
              <a:solidFill>
                <a:srgbClr val="199DC9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l"/>
            <a:endParaRPr lang="es-CR" sz="4400" b="1" dirty="0" smtClean="0">
              <a:solidFill>
                <a:srgbClr val="199DC9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l"/>
            <a:endParaRPr lang="es-CR" sz="4400" b="1" dirty="0">
              <a:solidFill>
                <a:srgbClr val="199DC9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l"/>
            <a:endParaRPr lang="es-CR" sz="4400" b="1" dirty="0" smtClean="0">
              <a:solidFill>
                <a:srgbClr val="199DC9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l">
              <a:lnSpc>
                <a:spcPct val="120000"/>
              </a:lnSpc>
            </a:pPr>
            <a:r>
              <a:rPr lang="es-CR" sz="4800" b="1" dirty="0" smtClean="0">
                <a:solidFill>
                  <a:srgbClr val="199DC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CUELLO</a:t>
            </a:r>
          </a:p>
          <a:p>
            <a:pPr algn="l">
              <a:lnSpc>
                <a:spcPct val="80000"/>
              </a:lnSpc>
            </a:pPr>
            <a:r>
              <a:rPr lang="es-CR" sz="4800" b="1" dirty="0" smtClean="0">
                <a:solidFill>
                  <a:srgbClr val="199DC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Y ESCOTE</a:t>
            </a:r>
            <a:r>
              <a:rPr lang="es-CR" sz="4800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s-CR" sz="4800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s-CR" sz="48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144000" cy="6527803"/>
            <a:chOff x="0" y="-3"/>
            <a:chExt cx="9144000" cy="6527803"/>
          </a:xfrm>
        </p:grpSpPr>
        <p:pic>
          <p:nvPicPr>
            <p:cNvPr id="12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9" r="12259"/>
            <a:stretch>
              <a:fillRect/>
            </a:stretch>
          </p:blipFill>
          <p:spPr bwMode="auto">
            <a:xfrm>
              <a:off x="6875466" y="-3"/>
              <a:ext cx="2243137" cy="640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451600"/>
              <a:ext cx="9144000" cy="76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9743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División triángulos del cuell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5" t="7699" r="4798" b="1739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323850" y="297392"/>
            <a:ext cx="5619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b="1" dirty="0" smtClean="0">
                <a:solidFill>
                  <a:srgbClr val="199DC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ANATOMÍA</a:t>
            </a:r>
            <a:r>
              <a:rPr lang="es-CR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s-CR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s-CR" sz="36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Triángulos del cuello</a:t>
            </a:r>
            <a:endParaRPr lang="es-CR" sz="36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0"/>
            <a:ext cx="9144000" cy="6527803"/>
            <a:chOff x="0" y="-3"/>
            <a:chExt cx="9144000" cy="6527803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9" r="12259"/>
            <a:stretch>
              <a:fillRect/>
            </a:stretch>
          </p:blipFill>
          <p:spPr bwMode="auto">
            <a:xfrm>
              <a:off x="6875466" y="-3"/>
              <a:ext cx="2243137" cy="640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451600"/>
              <a:ext cx="9144000" cy="76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5629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R" dirty="0" smtClean="0"/>
              <a:t>Posterior al ECM</a:t>
            </a:r>
          </a:p>
          <a:p>
            <a:pPr lvl="1"/>
            <a:r>
              <a:rPr lang="es-CR" dirty="0" smtClean="0"/>
              <a:t>Músculo trapecio.</a:t>
            </a:r>
          </a:p>
          <a:p>
            <a:pPr lvl="1"/>
            <a:endParaRPr lang="es-CR" dirty="0" smtClean="0"/>
          </a:p>
          <a:p>
            <a:pPr lvl="1"/>
            <a:r>
              <a:rPr lang="es-CR" dirty="0" smtClean="0"/>
              <a:t>Músculos escalenos</a:t>
            </a:r>
          </a:p>
          <a:p>
            <a:endParaRPr lang="es-CR" dirty="0"/>
          </a:p>
        </p:txBody>
      </p:sp>
      <p:grpSp>
        <p:nvGrpSpPr>
          <p:cNvPr id="16" name="Group 15"/>
          <p:cNvGrpSpPr/>
          <p:nvPr/>
        </p:nvGrpSpPr>
        <p:grpSpPr>
          <a:xfrm>
            <a:off x="127000" y="1651000"/>
            <a:ext cx="8341190" cy="4876800"/>
            <a:chOff x="0" y="1610910"/>
            <a:chExt cx="8648700" cy="5056590"/>
          </a:xfrm>
        </p:grpSpPr>
        <p:pic>
          <p:nvPicPr>
            <p:cNvPr id="4" name="Picture 3" descr="maxresdefault 2.jpe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8"/>
            <a:stretch/>
          </p:blipFill>
          <p:spPr>
            <a:xfrm>
              <a:off x="0" y="1610910"/>
              <a:ext cx="8648700" cy="5056590"/>
            </a:xfrm>
            <a:prstGeom prst="rect">
              <a:avLst/>
            </a:prstGeom>
          </p:spPr>
        </p:pic>
        <p:sp>
          <p:nvSpPr>
            <p:cNvPr id="8" name="Elipse 5"/>
            <p:cNvSpPr/>
            <p:nvPr/>
          </p:nvSpPr>
          <p:spPr>
            <a:xfrm rot="21121833">
              <a:off x="2928319" y="2900221"/>
              <a:ext cx="699871" cy="2882893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9" name="Elipse 29"/>
            <p:cNvSpPr/>
            <p:nvPr/>
          </p:nvSpPr>
          <p:spPr>
            <a:xfrm rot="20487408">
              <a:off x="3607141" y="2911317"/>
              <a:ext cx="676409" cy="2882893"/>
            </a:xfrm>
            <a:prstGeom prst="ellipse">
              <a:avLst/>
            </a:prstGeom>
            <a:noFill/>
            <a:ln w="571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</p:grpSp>
      <p:sp>
        <p:nvSpPr>
          <p:cNvPr id="12" name="Título 1"/>
          <p:cNvSpPr txBox="1">
            <a:spLocks/>
          </p:cNvSpPr>
          <p:nvPr/>
        </p:nvSpPr>
        <p:spPr>
          <a:xfrm>
            <a:off x="323850" y="297392"/>
            <a:ext cx="5619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b="1" dirty="0" smtClean="0">
                <a:solidFill>
                  <a:srgbClr val="199DC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DIVISIÓN PRIMARIA</a:t>
            </a:r>
            <a:r>
              <a:rPr lang="es-CR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s-CR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s-CR" sz="36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Posterior</a:t>
            </a:r>
            <a:endParaRPr lang="es-CR" sz="36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9144000" cy="6527803"/>
            <a:chOff x="0" y="-3"/>
            <a:chExt cx="9144000" cy="6527803"/>
          </a:xfrm>
        </p:grpSpPr>
        <p:pic>
          <p:nvPicPr>
            <p:cNvPr id="14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9" r="12259"/>
            <a:stretch>
              <a:fillRect/>
            </a:stretch>
          </p:blipFill>
          <p:spPr bwMode="auto">
            <a:xfrm>
              <a:off x="6875466" y="-3"/>
              <a:ext cx="2243137" cy="640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451600"/>
              <a:ext cx="9144000" cy="76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8522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latysm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1231900"/>
            <a:ext cx="4938123" cy="557530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47650" y="297392"/>
            <a:ext cx="5619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b="1" dirty="0" smtClean="0">
                <a:solidFill>
                  <a:srgbClr val="199DC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DIVISIÓN PRIMARIA</a:t>
            </a:r>
            <a:r>
              <a:rPr lang="es-CR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s-CR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s-CR" sz="36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Anterior</a:t>
            </a:r>
            <a:endParaRPr lang="es-CR" sz="36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527803"/>
            <a:chOff x="0" y="-3"/>
            <a:chExt cx="9144000" cy="6527803"/>
          </a:xfrm>
        </p:grpSpPr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9" r="12259"/>
            <a:stretch>
              <a:fillRect/>
            </a:stretch>
          </p:blipFill>
          <p:spPr bwMode="auto">
            <a:xfrm>
              <a:off x="6875466" y="-3"/>
              <a:ext cx="2243137" cy="640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451600"/>
              <a:ext cx="9144000" cy="76200"/>
            </a:xfrm>
            <a:prstGeom prst="rect">
              <a:avLst/>
            </a:prstGeom>
          </p:spPr>
        </p:pic>
      </p:grpSp>
      <p:sp>
        <p:nvSpPr>
          <p:cNvPr id="10" name="Marcador de contenido 2"/>
          <p:cNvSpPr txBox="1">
            <a:spLocks/>
          </p:cNvSpPr>
          <p:nvPr/>
        </p:nvSpPr>
        <p:spPr>
          <a:xfrm>
            <a:off x="218015" y="1728258"/>
            <a:ext cx="3249085" cy="2030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R" dirty="0" smtClean="0">
                <a:solidFill>
                  <a:srgbClr val="199DC9"/>
                </a:solidFill>
              </a:rPr>
              <a:t>• </a:t>
            </a:r>
            <a:r>
              <a:rPr lang="es-CR" dirty="0" smtClean="0"/>
              <a:t>Anterior al ECM:</a:t>
            </a:r>
          </a:p>
          <a:p>
            <a:pPr marL="0" indent="0">
              <a:buNone/>
            </a:pPr>
            <a:r>
              <a:rPr lang="es-CR" sz="2400" b="1" dirty="0" smtClean="0">
                <a:solidFill>
                  <a:srgbClr val="199DC9"/>
                </a:solidFill>
              </a:rPr>
              <a:t>   - Músculo Platisma</a:t>
            </a:r>
            <a:endParaRPr lang="es-CR" sz="2400" dirty="0"/>
          </a:p>
          <a:p>
            <a:pPr marL="0" indent="0">
              <a:lnSpc>
                <a:spcPct val="70000"/>
              </a:lnSpc>
              <a:buNone/>
            </a:pPr>
            <a:r>
              <a:rPr lang="es-CR" sz="2400" b="1" dirty="0" smtClean="0">
                <a:solidFill>
                  <a:srgbClr val="199DC9"/>
                </a:solidFill>
              </a:rPr>
              <a:t>   - Músculos Hioideos</a:t>
            </a:r>
            <a:endParaRPr lang="es-CR" sz="2400" dirty="0" smtClean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054988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615b4_fc417cb7e20e4558b57c7620e6f7c1bd.jpg_srz_3303_3302_85_22_0.50_1.20_0.00_jpg_srz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4"/>
          <a:stretch/>
        </p:blipFill>
        <p:spPr>
          <a:xfrm flipH="1">
            <a:off x="253998" y="1071283"/>
            <a:ext cx="6235701" cy="5795293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47650" y="246592"/>
            <a:ext cx="5619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b="1" dirty="0" smtClean="0">
                <a:solidFill>
                  <a:srgbClr val="199DC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CARACTERÍSTICAS</a:t>
            </a:r>
          </a:p>
          <a:p>
            <a:r>
              <a:rPr lang="es-CR" b="1" dirty="0" smtClean="0">
                <a:solidFill>
                  <a:srgbClr val="199DC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DÉRMICAS</a:t>
            </a:r>
            <a:endParaRPr lang="es-CR" sz="36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527803"/>
            <a:chOff x="0" y="-3"/>
            <a:chExt cx="9144000" cy="6527803"/>
          </a:xfrm>
        </p:grpSpPr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9" r="12259"/>
            <a:stretch>
              <a:fillRect/>
            </a:stretch>
          </p:blipFill>
          <p:spPr bwMode="auto">
            <a:xfrm>
              <a:off x="6875466" y="-3"/>
              <a:ext cx="2243137" cy="640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451600"/>
              <a:ext cx="9144000" cy="76200"/>
            </a:xfrm>
            <a:prstGeom prst="rect">
              <a:avLst/>
            </a:prstGeom>
          </p:spPr>
        </p:pic>
      </p:grpSp>
      <p:sp>
        <p:nvSpPr>
          <p:cNvPr id="10" name="Marcador de contenido 2"/>
          <p:cNvSpPr txBox="1">
            <a:spLocks/>
          </p:cNvSpPr>
          <p:nvPr/>
        </p:nvSpPr>
        <p:spPr>
          <a:xfrm>
            <a:off x="4840815" y="2795058"/>
            <a:ext cx="3845985" cy="2030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CR" sz="2400" dirty="0" smtClean="0">
                <a:solidFill>
                  <a:srgbClr val="199DC9"/>
                </a:solidFill>
              </a:rPr>
              <a:t>• </a:t>
            </a:r>
            <a:r>
              <a:rPr lang="es-CR" sz="2400" dirty="0" smtClean="0"/>
              <a:t>Zona muy expuesta.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CR" sz="2400" dirty="0" smtClean="0">
                <a:solidFill>
                  <a:srgbClr val="199DC9"/>
                </a:solidFill>
              </a:rPr>
              <a:t>• </a:t>
            </a:r>
            <a:r>
              <a:rPr lang="es-CR" sz="2400" dirty="0" smtClean="0"/>
              <a:t>Menos glándulas sebáceas.</a:t>
            </a:r>
            <a:endParaRPr lang="es-CR" sz="2400" dirty="0"/>
          </a:p>
          <a:p>
            <a:pPr marL="0" indent="0">
              <a:lnSpc>
                <a:spcPct val="100000"/>
              </a:lnSpc>
              <a:buNone/>
            </a:pPr>
            <a:r>
              <a:rPr lang="es-CR" sz="2400" dirty="0" smtClean="0">
                <a:solidFill>
                  <a:srgbClr val="199DC9"/>
                </a:solidFill>
              </a:rPr>
              <a:t>• </a:t>
            </a:r>
            <a:r>
              <a:rPr lang="es-CR" sz="2400" dirty="0" smtClean="0"/>
              <a:t>Menos colágeno y elastina.</a:t>
            </a:r>
            <a:endParaRPr lang="es-CR" sz="2400" dirty="0"/>
          </a:p>
          <a:p>
            <a:pPr marL="0" indent="0">
              <a:lnSpc>
                <a:spcPct val="100000"/>
              </a:lnSpc>
              <a:buNone/>
            </a:pPr>
            <a:r>
              <a:rPr lang="es-CR" sz="2400" dirty="0" smtClean="0">
                <a:solidFill>
                  <a:srgbClr val="199DC9"/>
                </a:solidFill>
              </a:rPr>
              <a:t>• </a:t>
            </a:r>
            <a:r>
              <a:rPr lang="es-CR" sz="2400" dirty="0" smtClean="0"/>
              <a:t>Menos melanina.</a:t>
            </a:r>
            <a:endParaRPr lang="es-CR" sz="2400" dirty="0"/>
          </a:p>
          <a:p>
            <a:pPr marL="0" indent="0">
              <a:buFont typeface="Arial" panose="020B0604020202020204" pitchFamily="34" charset="0"/>
              <a:buNone/>
            </a:pPr>
            <a:endParaRPr lang="es-CR" dirty="0" smtClean="0"/>
          </a:p>
        </p:txBody>
      </p:sp>
    </p:spTree>
    <p:extLst>
      <p:ext uri="{BB962C8B-B14F-4D97-AF65-F5344CB8AC3E}">
        <p14:creationId xmlns:p14="http://schemas.microsoft.com/office/powerpoint/2010/main" val="1687492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eling-ferulac-corporal-core-2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9" r="132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34950" y="233892"/>
            <a:ext cx="5619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b="1" dirty="0" smtClean="0">
                <a:solidFill>
                  <a:srgbClr val="199DC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PRINCIPALES</a:t>
            </a:r>
          </a:p>
          <a:p>
            <a:r>
              <a:rPr lang="es-CR" b="1" dirty="0" smtClean="0">
                <a:solidFill>
                  <a:srgbClr val="199DC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INESTETICISMOS</a:t>
            </a:r>
            <a:endParaRPr lang="es-CR" sz="36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6527803"/>
            <a:chOff x="0" y="-3"/>
            <a:chExt cx="9144000" cy="6527803"/>
          </a:xfrm>
        </p:grpSpPr>
        <p:pic>
          <p:nvPicPr>
            <p:cNvPr id="11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9" r="12259"/>
            <a:stretch>
              <a:fillRect/>
            </a:stretch>
          </p:blipFill>
          <p:spPr bwMode="auto">
            <a:xfrm>
              <a:off x="6875466" y="-3"/>
              <a:ext cx="2243137" cy="640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451600"/>
              <a:ext cx="9144000" cy="76200"/>
            </a:xfrm>
            <a:prstGeom prst="rect">
              <a:avLst/>
            </a:prstGeom>
          </p:spPr>
        </p:pic>
      </p:grp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53050" y="2447925"/>
            <a:ext cx="4006850" cy="321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R" sz="2400" dirty="0">
                <a:solidFill>
                  <a:srgbClr val="199DC9"/>
                </a:solidFill>
              </a:rPr>
              <a:t>• </a:t>
            </a:r>
            <a:r>
              <a:rPr lang="es-CR" sz="2400" dirty="0" smtClean="0"/>
              <a:t>Falta de tono cutáneo</a:t>
            </a:r>
          </a:p>
          <a:p>
            <a:pPr marL="0" indent="0">
              <a:lnSpc>
                <a:spcPct val="40000"/>
              </a:lnSpc>
              <a:buNone/>
            </a:pPr>
            <a:r>
              <a:rPr lang="es-CR" sz="2400" dirty="0"/>
              <a:t> </a:t>
            </a:r>
            <a:r>
              <a:rPr lang="es-CR" sz="2400" dirty="0" smtClean="0"/>
              <a:t>   y pérdida de luminosidad.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CR" sz="2400" dirty="0" smtClean="0">
                <a:solidFill>
                  <a:srgbClr val="199DC9"/>
                </a:solidFill>
              </a:rPr>
              <a:t>• </a:t>
            </a:r>
            <a:r>
              <a:rPr lang="es-CR" sz="2400" dirty="0" smtClean="0"/>
              <a:t>Arrugas horizontales </a:t>
            </a:r>
          </a:p>
          <a:p>
            <a:pPr marL="0" indent="0">
              <a:lnSpc>
                <a:spcPct val="40000"/>
              </a:lnSpc>
              <a:buNone/>
            </a:pPr>
            <a:r>
              <a:rPr lang="es-CR" sz="2400" dirty="0"/>
              <a:t> </a:t>
            </a:r>
            <a:r>
              <a:rPr lang="es-CR" sz="2400" dirty="0" smtClean="0"/>
              <a:t>   y verticales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CR" sz="2400" dirty="0" smtClean="0">
                <a:solidFill>
                  <a:srgbClr val="199DC9"/>
                </a:solidFill>
              </a:rPr>
              <a:t>• </a:t>
            </a:r>
            <a:r>
              <a:rPr lang="es-CR" sz="2400" dirty="0" smtClean="0"/>
              <a:t>Papada </a:t>
            </a:r>
            <a:r>
              <a:rPr lang="es-CR" sz="2400" dirty="0"/>
              <a:t>o doble mentón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CR" sz="2400" dirty="0">
                <a:solidFill>
                  <a:srgbClr val="199DC9"/>
                </a:solidFill>
              </a:rPr>
              <a:t>• </a:t>
            </a:r>
            <a:r>
              <a:rPr lang="es-CR" sz="2400" dirty="0" smtClean="0"/>
              <a:t>Descolgamiento facial por</a:t>
            </a:r>
          </a:p>
          <a:p>
            <a:pPr marL="0" indent="0">
              <a:lnSpc>
                <a:spcPct val="40000"/>
              </a:lnSpc>
              <a:buNone/>
            </a:pPr>
            <a:r>
              <a:rPr lang="es-CR" sz="2400" dirty="0"/>
              <a:t> </a:t>
            </a:r>
            <a:r>
              <a:rPr lang="es-CR" sz="2400" dirty="0" smtClean="0"/>
              <a:t>  fallo de triangulo anterior.</a:t>
            </a:r>
          </a:p>
          <a:p>
            <a:pPr marL="0" indent="0">
              <a:buNone/>
            </a:pP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1268448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574</TotalTime>
  <Words>307</Words>
  <Application>Microsoft Macintosh PowerPoint</Application>
  <PresentationFormat>On-screen Show (4:3)</PresentationFormat>
  <Paragraphs>104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Tema de Office</vt:lpstr>
      <vt:lpstr>ENVEJECIMIENTO</vt:lpstr>
      <vt:lpstr>ESCALA GLASGOU Envejecimiento</vt:lpstr>
      <vt:lpstr>ESCALA GLASGOU Envejecimiento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Cuello y Escote</dc:title>
  <dc:creator>Tatiana Gonzalez</dc:creator>
  <cp:lastModifiedBy>Jimmy Roldan</cp:lastModifiedBy>
  <cp:revision>59</cp:revision>
  <dcterms:created xsi:type="dcterms:W3CDTF">2017-05-31T03:39:16Z</dcterms:created>
  <dcterms:modified xsi:type="dcterms:W3CDTF">2017-06-07T05:59:08Z</dcterms:modified>
</cp:coreProperties>
</file>